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7559675" cy="532765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2A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–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100" d="100"/>
          <a:sy n="100" d="100"/>
        </p:scale>
        <p:origin x="820" y="-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871910"/>
            <a:ext cx="6425724" cy="1854811"/>
          </a:xfrm>
        </p:spPr>
        <p:txBody>
          <a:bodyPr anchor="b"/>
          <a:lstStyle>
            <a:lvl1pPr algn="ctr">
              <a:defRPr sz="46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2798250"/>
            <a:ext cx="5669756" cy="1286282"/>
          </a:xfrm>
        </p:spPr>
        <p:txBody>
          <a:bodyPr/>
          <a:lstStyle>
            <a:lvl1pPr marL="0" indent="0" algn="ctr">
              <a:buNone/>
              <a:defRPr sz="1865"/>
            </a:lvl1pPr>
            <a:lvl2pPr marL="355199" indent="0" algn="ctr">
              <a:buNone/>
              <a:defRPr sz="1554"/>
            </a:lvl2pPr>
            <a:lvl3pPr marL="710397" indent="0" algn="ctr">
              <a:buNone/>
              <a:defRPr sz="1398"/>
            </a:lvl3pPr>
            <a:lvl4pPr marL="1065596" indent="0" algn="ctr">
              <a:buNone/>
              <a:defRPr sz="1243"/>
            </a:lvl4pPr>
            <a:lvl5pPr marL="1420795" indent="0" algn="ctr">
              <a:buNone/>
              <a:defRPr sz="1243"/>
            </a:lvl5pPr>
            <a:lvl6pPr marL="1775993" indent="0" algn="ctr">
              <a:buNone/>
              <a:defRPr sz="1243"/>
            </a:lvl6pPr>
            <a:lvl7pPr marL="2131192" indent="0" algn="ctr">
              <a:buNone/>
              <a:defRPr sz="1243"/>
            </a:lvl7pPr>
            <a:lvl8pPr marL="2486391" indent="0" algn="ctr">
              <a:buNone/>
              <a:defRPr sz="1243"/>
            </a:lvl8pPr>
            <a:lvl9pPr marL="2841589" indent="0" algn="ctr">
              <a:buNone/>
              <a:defRPr sz="124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3363234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48796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283648"/>
            <a:ext cx="1630055" cy="45149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283648"/>
            <a:ext cx="4795669" cy="45149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3287960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434810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1328214"/>
            <a:ext cx="6520220" cy="2216154"/>
          </a:xfrm>
        </p:spPr>
        <p:txBody>
          <a:bodyPr anchor="b"/>
          <a:lstStyle>
            <a:lvl1pPr>
              <a:defRPr sz="46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3565334"/>
            <a:ext cx="6520220" cy="1165423"/>
          </a:xfrm>
        </p:spPr>
        <p:txBody>
          <a:bodyPr/>
          <a:lstStyle>
            <a:lvl1pPr marL="0" indent="0">
              <a:buNone/>
              <a:defRPr sz="1865">
                <a:solidFill>
                  <a:schemeClr val="tx1"/>
                </a:solidFill>
              </a:defRPr>
            </a:lvl1pPr>
            <a:lvl2pPr marL="355199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2pPr>
            <a:lvl3pPr marL="710397" indent="0">
              <a:buNone/>
              <a:defRPr sz="1398">
                <a:solidFill>
                  <a:schemeClr val="tx1">
                    <a:tint val="75000"/>
                  </a:schemeClr>
                </a:solidFill>
              </a:defRPr>
            </a:lvl3pPr>
            <a:lvl4pPr marL="1065596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4pPr>
            <a:lvl5pPr marL="1420795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5pPr>
            <a:lvl6pPr marL="1775993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6pPr>
            <a:lvl7pPr marL="2131192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7pPr>
            <a:lvl8pPr marL="2486391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8pPr>
            <a:lvl9pPr marL="2841589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662804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1418240"/>
            <a:ext cx="3212862" cy="3380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1418240"/>
            <a:ext cx="3212862" cy="3380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85934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283649"/>
            <a:ext cx="6520220" cy="10297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1306014"/>
            <a:ext cx="3198096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1946072"/>
            <a:ext cx="3198096" cy="2862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1306014"/>
            <a:ext cx="3213847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1946072"/>
            <a:ext cx="3213847" cy="2862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000510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221096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997915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767084"/>
            <a:ext cx="3827085" cy="3786085"/>
          </a:xfrm>
        </p:spPr>
        <p:txBody>
          <a:bodyPr/>
          <a:lstStyle>
            <a:lvl1pPr>
              <a:defRPr sz="2486"/>
            </a:lvl1pPr>
            <a:lvl2pPr>
              <a:defRPr sz="2175"/>
            </a:lvl2pPr>
            <a:lvl3pPr>
              <a:defRPr sz="1865"/>
            </a:lvl3pPr>
            <a:lvl4pPr>
              <a:defRPr sz="1554"/>
            </a:lvl4pPr>
            <a:lvl5pPr>
              <a:defRPr sz="1554"/>
            </a:lvl5pPr>
            <a:lvl6pPr>
              <a:defRPr sz="1554"/>
            </a:lvl6pPr>
            <a:lvl7pPr>
              <a:defRPr sz="1554"/>
            </a:lvl7pPr>
            <a:lvl8pPr>
              <a:defRPr sz="1554"/>
            </a:lvl8pPr>
            <a:lvl9pPr>
              <a:defRPr sz="155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76038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767084"/>
            <a:ext cx="3827085" cy="3786085"/>
          </a:xfrm>
        </p:spPr>
        <p:txBody>
          <a:bodyPr anchor="t"/>
          <a:lstStyle>
            <a:lvl1pPr marL="0" indent="0">
              <a:buNone/>
              <a:defRPr sz="2486"/>
            </a:lvl1pPr>
            <a:lvl2pPr marL="355199" indent="0">
              <a:buNone/>
              <a:defRPr sz="2175"/>
            </a:lvl2pPr>
            <a:lvl3pPr marL="710397" indent="0">
              <a:buNone/>
              <a:defRPr sz="1865"/>
            </a:lvl3pPr>
            <a:lvl4pPr marL="1065596" indent="0">
              <a:buNone/>
              <a:defRPr sz="1554"/>
            </a:lvl4pPr>
            <a:lvl5pPr marL="1420795" indent="0">
              <a:buNone/>
              <a:defRPr sz="1554"/>
            </a:lvl5pPr>
            <a:lvl6pPr marL="1775993" indent="0">
              <a:buNone/>
              <a:defRPr sz="1554"/>
            </a:lvl6pPr>
            <a:lvl7pPr marL="2131192" indent="0">
              <a:buNone/>
              <a:defRPr sz="1554"/>
            </a:lvl7pPr>
            <a:lvl8pPr marL="2486391" indent="0">
              <a:buNone/>
              <a:defRPr sz="1554"/>
            </a:lvl8pPr>
            <a:lvl9pPr marL="2841589" indent="0">
              <a:buNone/>
              <a:defRPr sz="1554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166083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283649"/>
            <a:ext cx="6520220" cy="1029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1418240"/>
            <a:ext cx="6520220" cy="3380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BE01D9-95EA-496C-85A5-D44686DC9253}" type="datetimeFigureOut">
              <a:rPr lang="en-UG" smtClean="0"/>
              <a:t>17/02/2026</a:t>
            </a:fld>
            <a:endParaRPr lang="en-U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4937943"/>
            <a:ext cx="2551390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155745-E6AD-42CB-B70E-1927F0507FB2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631042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10397" rtl="0" eaLnBrk="1" latinLnBrk="0" hangingPunct="1">
        <a:lnSpc>
          <a:spcPct val="90000"/>
        </a:lnSpc>
        <a:spcBef>
          <a:spcPct val="0"/>
        </a:spcBef>
        <a:buNone/>
        <a:defRPr sz="34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7599" indent="-177599" algn="l" defTabSz="710397" rtl="0" eaLnBrk="1" latinLnBrk="0" hangingPunct="1">
        <a:lnSpc>
          <a:spcPct val="90000"/>
        </a:lnSpc>
        <a:spcBef>
          <a:spcPts val="777"/>
        </a:spcBef>
        <a:buFont typeface="Arial" panose="020B0604020202020204" pitchFamily="34" charset="0"/>
        <a:buChar char="•"/>
        <a:defRPr sz="2175" kern="1200">
          <a:solidFill>
            <a:schemeClr val="tx1"/>
          </a:solidFill>
          <a:latin typeface="+mn-lt"/>
          <a:ea typeface="+mn-ea"/>
          <a:cs typeface="+mn-cs"/>
        </a:defRPr>
      </a:lvl1pPr>
      <a:lvl2pPr marL="532798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2pPr>
      <a:lvl3pPr marL="887997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554" kern="1200">
          <a:solidFill>
            <a:schemeClr val="tx1"/>
          </a:solidFill>
          <a:latin typeface="+mn-lt"/>
          <a:ea typeface="+mn-ea"/>
          <a:cs typeface="+mn-cs"/>
        </a:defRPr>
      </a:lvl3pPr>
      <a:lvl4pPr marL="1243195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598394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953593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308791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663990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3019189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1pPr>
      <a:lvl2pPr marL="35519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2pPr>
      <a:lvl3pPr marL="710397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3pPr>
      <a:lvl4pPr marL="1065596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420795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775993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131192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486391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284158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FD21EC4-6DAB-4189-9D05-8D41681919AB}"/>
              </a:ext>
            </a:extLst>
          </p:cNvPr>
          <p:cNvSpPr/>
          <p:nvPr/>
        </p:nvSpPr>
        <p:spPr>
          <a:xfrm>
            <a:off x="0" y="0"/>
            <a:ext cx="2520000" cy="532765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0C522A-9EAF-432A-974D-5F4DE0147798}"/>
              </a:ext>
            </a:extLst>
          </p:cNvPr>
          <p:cNvSpPr/>
          <p:nvPr/>
        </p:nvSpPr>
        <p:spPr>
          <a:xfrm>
            <a:off x="2520000" y="0"/>
            <a:ext cx="2520000" cy="5327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997AE8-1FEE-4D4A-9E2D-53CCA0530910}"/>
              </a:ext>
            </a:extLst>
          </p:cNvPr>
          <p:cNvSpPr/>
          <p:nvPr/>
        </p:nvSpPr>
        <p:spPr>
          <a:xfrm>
            <a:off x="5039675" y="0"/>
            <a:ext cx="2520000" cy="532765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rgbClr val="222A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2262F87-264F-4A80-BE96-D052A693E169}"/>
              </a:ext>
            </a:extLst>
          </p:cNvPr>
          <p:cNvSpPr/>
          <p:nvPr/>
        </p:nvSpPr>
        <p:spPr>
          <a:xfrm>
            <a:off x="508510" y="252248"/>
            <a:ext cx="1444732" cy="3153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2">
                    <a:lumMod val="50000"/>
                  </a:schemeClr>
                </a:solidFill>
              </a:rPr>
              <a:t>ABOUT US</a:t>
            </a:r>
            <a:endParaRPr lang="en-UG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024E55-1737-474F-BD2E-C029EE0D6448}"/>
              </a:ext>
            </a:extLst>
          </p:cNvPr>
          <p:cNvSpPr txBox="1"/>
          <p:nvPr/>
        </p:nvSpPr>
        <p:spPr>
          <a:xfrm>
            <a:off x="0" y="631560"/>
            <a:ext cx="25193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Hope Institute of Languages and Life Skills is a vocational institute based in Kansanga. We specialize in teaching English as a second language alongside a variety of practical trade skills designed to empower our students for success.</a:t>
            </a:r>
            <a:endParaRPr lang="en-UG" sz="14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0EBF6E-1787-48C9-819E-DF0519373009}"/>
              </a:ext>
            </a:extLst>
          </p:cNvPr>
          <p:cNvSpPr/>
          <p:nvPr/>
        </p:nvSpPr>
        <p:spPr>
          <a:xfrm>
            <a:off x="0" y="2663825"/>
            <a:ext cx="2520000" cy="2663825"/>
          </a:xfrm>
          <a:prstGeom prst="rect">
            <a:avLst/>
          </a:pr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88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541" r="-5910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C664C09-2BBA-4829-83E0-BAC0FA6EEE88}"/>
              </a:ext>
            </a:extLst>
          </p:cNvPr>
          <p:cNvSpPr/>
          <p:nvPr/>
        </p:nvSpPr>
        <p:spPr>
          <a:xfrm>
            <a:off x="3086757" y="252248"/>
            <a:ext cx="1386160" cy="3153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50000"/>
                  </a:schemeClr>
                </a:solidFill>
              </a:rPr>
              <a:t>OUR VISION</a:t>
            </a:r>
            <a:endParaRPr lang="en-UG" sz="16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689D723-ECD1-45E0-AE51-A33FC0997363}"/>
              </a:ext>
            </a:extLst>
          </p:cNvPr>
          <p:cNvSpPr/>
          <p:nvPr/>
        </p:nvSpPr>
        <p:spPr>
          <a:xfrm>
            <a:off x="2633885" y="659618"/>
            <a:ext cx="2290929" cy="705700"/>
          </a:xfrm>
          <a:prstGeom prst="roundRect">
            <a:avLst>
              <a:gd name="adj" fmla="val 16666"/>
            </a:avLst>
          </a:prstGeom>
          <a:solidFill>
            <a:schemeClr val="bg1"/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2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 create a safe and supportive learning environment with quality facilities that deliver a world-class educational experience.</a:t>
            </a:r>
            <a:endParaRPr lang="en-US" sz="1050" dirty="0">
              <a:solidFill>
                <a:schemeClr val="tx2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0815096-84CA-402F-BC22-6F63F8FC632E}"/>
              </a:ext>
            </a:extLst>
          </p:cNvPr>
          <p:cNvSpPr/>
          <p:nvPr/>
        </p:nvSpPr>
        <p:spPr>
          <a:xfrm>
            <a:off x="3086269" y="1502995"/>
            <a:ext cx="1386160" cy="3153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2">
                    <a:lumMod val="50000"/>
                  </a:schemeClr>
                </a:solidFill>
              </a:rPr>
              <a:t>OUR MISSION</a:t>
            </a:r>
            <a:endParaRPr lang="en-UG" sz="14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6BB9F75-6D1A-4FF1-8406-03953A92060D}"/>
              </a:ext>
            </a:extLst>
          </p:cNvPr>
          <p:cNvSpPr/>
          <p:nvPr/>
        </p:nvSpPr>
        <p:spPr>
          <a:xfrm>
            <a:off x="2633885" y="2000309"/>
            <a:ext cx="2290929" cy="705700"/>
          </a:xfrm>
          <a:prstGeom prst="roundRect">
            <a:avLst>
              <a:gd name="adj" fmla="val 16666"/>
            </a:avLst>
          </a:prstGeom>
          <a:solidFill>
            <a:schemeClr val="bg1"/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2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 provide learners with hands-on skills, practical knowledge, and creativity to thrive in today’s job market.</a:t>
            </a:r>
            <a:endParaRPr lang="en-US" sz="1050" dirty="0">
              <a:solidFill>
                <a:schemeClr val="tx2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E1C51A-7358-41A5-B3AB-15AE5194B759}"/>
              </a:ext>
            </a:extLst>
          </p:cNvPr>
          <p:cNvSpPr txBox="1"/>
          <p:nvPr/>
        </p:nvSpPr>
        <p:spPr>
          <a:xfrm>
            <a:off x="2993319" y="2942127"/>
            <a:ext cx="1572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Get In Touch:</a:t>
            </a:r>
            <a:endParaRPr lang="en-UG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36BC4E-7AFC-473D-8415-ABE32C1D6491}"/>
              </a:ext>
            </a:extLst>
          </p:cNvPr>
          <p:cNvSpPr txBox="1"/>
          <p:nvPr/>
        </p:nvSpPr>
        <p:spPr>
          <a:xfrm>
            <a:off x="2722179" y="3253535"/>
            <a:ext cx="2202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222A3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For more information regarding intakes, interviews and our general services, fell free to reach  out to us:</a:t>
            </a:r>
            <a:endParaRPr lang="en-UG" sz="1100" dirty="0">
              <a:solidFill>
                <a:srgbClr val="222A3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50886CA-D754-47F7-83AC-108EAAB34ADF}"/>
              </a:ext>
            </a:extLst>
          </p:cNvPr>
          <p:cNvSpPr/>
          <p:nvPr/>
        </p:nvSpPr>
        <p:spPr>
          <a:xfrm>
            <a:off x="5039350" y="0"/>
            <a:ext cx="2520325" cy="2993412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3" t="-91" r="-78167" b="9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6FE853-9FD2-4178-AFE4-738E31BCD901}"/>
              </a:ext>
            </a:extLst>
          </p:cNvPr>
          <p:cNvSpPr/>
          <p:nvPr/>
        </p:nvSpPr>
        <p:spPr>
          <a:xfrm>
            <a:off x="5502796" y="2993412"/>
            <a:ext cx="1593432" cy="1029841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20" name="Speech Bubble: Rectangle with Corners Rounded 19">
            <a:extLst>
              <a:ext uri="{FF2B5EF4-FFF2-40B4-BE49-F238E27FC236}">
                <a16:creationId xmlns:a16="http://schemas.microsoft.com/office/drawing/2014/main" id="{5FCDAC98-F861-4893-93F6-5EAC608F80B5}"/>
              </a:ext>
            </a:extLst>
          </p:cNvPr>
          <p:cNvSpPr/>
          <p:nvPr/>
        </p:nvSpPr>
        <p:spPr>
          <a:xfrm>
            <a:off x="5405260" y="4761187"/>
            <a:ext cx="1788504" cy="441434"/>
          </a:xfrm>
          <a:prstGeom prst="wedgeRoundRectCallout">
            <a:avLst>
              <a:gd name="adj1" fmla="val -41401"/>
              <a:gd name="adj2" fmla="val 107739"/>
              <a:gd name="adj3" fmla="val 16667"/>
            </a:avLst>
          </a:prstGeom>
          <a:solidFill>
            <a:schemeClr val="bg1"/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2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ADMISSIONS OPEN</a:t>
            </a:r>
            <a:endParaRPr lang="en-UG" sz="1400" b="1" dirty="0">
              <a:solidFill>
                <a:schemeClr val="tx2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8025790-353E-480B-83CF-D45A954C2452}"/>
              </a:ext>
            </a:extLst>
          </p:cNvPr>
          <p:cNvSpPr txBox="1"/>
          <p:nvPr/>
        </p:nvSpPr>
        <p:spPr>
          <a:xfrm>
            <a:off x="5038699" y="4161023"/>
            <a:ext cx="25203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Join us for professional vocational training and language mastery.</a:t>
            </a:r>
            <a:endParaRPr lang="en-UG" sz="1100" b="1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D3FFEBD-E94A-4F6C-9073-20D3B841C320}"/>
              </a:ext>
            </a:extLst>
          </p:cNvPr>
          <p:cNvSpPr/>
          <p:nvPr/>
        </p:nvSpPr>
        <p:spPr>
          <a:xfrm>
            <a:off x="2597292" y="4035684"/>
            <a:ext cx="288783" cy="226754"/>
          </a:xfrm>
          <a:prstGeom prst="ellipse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24065B2-0761-4A67-9A46-092D910FDDB6}"/>
              </a:ext>
            </a:extLst>
          </p:cNvPr>
          <p:cNvSpPr txBox="1"/>
          <p:nvPr/>
        </p:nvSpPr>
        <p:spPr>
          <a:xfrm>
            <a:off x="2961004" y="3985690"/>
            <a:ext cx="207704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>
                <a:latin typeface="Cambria" panose="02040503050406030204" pitchFamily="18" charset="0"/>
                <a:ea typeface="Cambria" panose="02040503050406030204" pitchFamily="18" charset="0"/>
              </a:rPr>
              <a:t>Mitala</a:t>
            </a:r>
            <a:r>
              <a:rPr lang="en-US" sz="1100" dirty="0">
                <a:latin typeface="Cambria" panose="02040503050406030204" pitchFamily="18" charset="0"/>
                <a:ea typeface="Cambria" panose="02040503050406030204" pitchFamily="18" charset="0"/>
              </a:rPr>
              <a:t> Road, Kansanga, Kampala, Uganda</a:t>
            </a:r>
            <a:endParaRPr lang="en-UG" sz="11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5B966FC-2AD0-4416-A131-6EF7DB66DD35}"/>
              </a:ext>
            </a:extLst>
          </p:cNvPr>
          <p:cNvSpPr/>
          <p:nvPr/>
        </p:nvSpPr>
        <p:spPr>
          <a:xfrm>
            <a:off x="2637256" y="4483052"/>
            <a:ext cx="248819" cy="217715"/>
          </a:xfrm>
          <a:prstGeom prst="ellipse">
            <a:avLst/>
          </a:prstGeom>
          <a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A9CB71B-9BAE-46B9-9486-AC46B149662A}"/>
              </a:ext>
            </a:extLst>
          </p:cNvPr>
          <p:cNvSpPr txBox="1"/>
          <p:nvPr/>
        </p:nvSpPr>
        <p:spPr>
          <a:xfrm>
            <a:off x="2952821" y="4448810"/>
            <a:ext cx="2077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222A3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0767 935 988 | 0701 900 922</a:t>
            </a:r>
            <a:endParaRPr lang="en-UG" sz="1100" dirty="0">
              <a:solidFill>
                <a:srgbClr val="222A3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35DDE7-C68D-4058-8066-C9C614C7E29A}"/>
              </a:ext>
            </a:extLst>
          </p:cNvPr>
          <p:cNvSpPr/>
          <p:nvPr/>
        </p:nvSpPr>
        <p:spPr>
          <a:xfrm>
            <a:off x="2637256" y="4843618"/>
            <a:ext cx="248819" cy="217715"/>
          </a:xfrm>
          <a:prstGeom prst="ellipse">
            <a:avLst/>
          </a:prstGeom>
          <a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A5625C-00C6-4215-9EB9-43A2FD8E5804}"/>
              </a:ext>
            </a:extLst>
          </p:cNvPr>
          <p:cNvSpPr txBox="1"/>
          <p:nvPr/>
        </p:nvSpPr>
        <p:spPr>
          <a:xfrm>
            <a:off x="2952821" y="4809376"/>
            <a:ext cx="20770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222A35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customerservice.hills@gmail.com</a:t>
            </a:r>
            <a:endParaRPr lang="en-UG" sz="1000" dirty="0">
              <a:solidFill>
                <a:srgbClr val="222A3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B57AC31-357A-4EBE-92D1-5614DDB0CEAB}"/>
              </a:ext>
            </a:extLst>
          </p:cNvPr>
          <p:cNvCxnSpPr/>
          <p:nvPr/>
        </p:nvCxnSpPr>
        <p:spPr>
          <a:xfrm>
            <a:off x="2520000" y="2862263"/>
            <a:ext cx="2518048" cy="0"/>
          </a:xfrm>
          <a:prstGeom prst="line">
            <a:avLst/>
          </a:prstGeom>
          <a:ln w="19050">
            <a:solidFill>
              <a:srgbClr val="222A3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9246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FD21EC4-6DAB-4189-9D05-8D41681919AB}"/>
              </a:ext>
            </a:extLst>
          </p:cNvPr>
          <p:cNvSpPr/>
          <p:nvPr/>
        </p:nvSpPr>
        <p:spPr>
          <a:xfrm>
            <a:off x="0" y="0"/>
            <a:ext cx="2520000" cy="532765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0C522A-9EAF-432A-974D-5F4DE0147798}"/>
              </a:ext>
            </a:extLst>
          </p:cNvPr>
          <p:cNvSpPr/>
          <p:nvPr/>
        </p:nvSpPr>
        <p:spPr>
          <a:xfrm>
            <a:off x="2520000" y="0"/>
            <a:ext cx="2520000" cy="5327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 sz="12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997AE8-1FEE-4D4A-9E2D-53CCA0530910}"/>
              </a:ext>
            </a:extLst>
          </p:cNvPr>
          <p:cNvSpPr/>
          <p:nvPr/>
        </p:nvSpPr>
        <p:spPr>
          <a:xfrm>
            <a:off x="5039675" y="0"/>
            <a:ext cx="2520000" cy="532765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rgbClr val="222A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024E55-1737-474F-BD2E-C029EE0D6448}"/>
              </a:ext>
            </a:extLst>
          </p:cNvPr>
          <p:cNvSpPr txBox="1"/>
          <p:nvPr/>
        </p:nvSpPr>
        <p:spPr>
          <a:xfrm>
            <a:off x="-654" y="369332"/>
            <a:ext cx="25193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Wingdings" panose="05000000000000000000" pitchFamily="2" charset="2"/>
              <a:buChar char="v"/>
            </a:pPr>
            <a:r>
              <a:rPr lang="en-US" sz="1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Practical Skills First</a:t>
            </a:r>
            <a:r>
              <a:rPr lang="en-US" sz="1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: We focus on "Gifted Hands," ensuring every student masters their craft through 100% hands-on training.</a:t>
            </a:r>
          </a:p>
          <a:p>
            <a:pPr marL="171450" indent="-171450" algn="just">
              <a:buFont typeface="Wingdings" panose="05000000000000000000" pitchFamily="2" charset="2"/>
              <a:buChar char="v"/>
            </a:pPr>
            <a:r>
              <a:rPr lang="en-US" sz="1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Flexible Learning</a:t>
            </a:r>
            <a:r>
              <a:rPr lang="en-US" sz="1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: Whether you prefer online sessions or physical classes in Kampala, we accommodate your busy schedule.</a:t>
            </a:r>
          </a:p>
          <a:p>
            <a:pPr marL="171450" indent="-171450" algn="just">
              <a:buFont typeface="Wingdings" panose="05000000000000000000" pitchFamily="2" charset="2"/>
              <a:buChar char="v"/>
            </a:pPr>
            <a:r>
              <a:rPr lang="en-US" sz="1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Entrepreneurship Focus: </a:t>
            </a:r>
            <a:r>
              <a:rPr lang="en-US" sz="1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Our short courses in detergent production are designed to help you start your own business in just 3 to 5 days.</a:t>
            </a:r>
          </a:p>
          <a:p>
            <a:pPr marL="171450" indent="-171450" algn="just">
              <a:buFont typeface="Wingdings" panose="05000000000000000000" pitchFamily="2" charset="2"/>
              <a:buChar char="v"/>
            </a:pPr>
            <a:r>
              <a:rPr lang="en-US" sz="1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Professional Certification</a:t>
            </a:r>
            <a:r>
              <a:rPr lang="en-US" sz="1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: Earn a certificate upon completion to validate your skills for the job market or further studies.</a:t>
            </a:r>
            <a:endParaRPr lang="en-UG" sz="10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0EBF6E-1787-48C9-819E-DF0519373009}"/>
              </a:ext>
            </a:extLst>
          </p:cNvPr>
          <p:cNvSpPr/>
          <p:nvPr/>
        </p:nvSpPr>
        <p:spPr>
          <a:xfrm>
            <a:off x="-1306" y="2923877"/>
            <a:ext cx="2520000" cy="2403773"/>
          </a:xfrm>
          <a:prstGeom prst="rect">
            <a:avLst/>
          </a:pr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88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541" r="-5910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50886CA-D754-47F7-83AC-108EAAB34ADF}"/>
              </a:ext>
            </a:extLst>
          </p:cNvPr>
          <p:cNvSpPr/>
          <p:nvPr/>
        </p:nvSpPr>
        <p:spPr>
          <a:xfrm>
            <a:off x="5039023" y="2339236"/>
            <a:ext cx="2520325" cy="2988413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3" t="-91" r="-78167" b="9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G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AE8260-5AF9-499E-A965-9785D37E7880}"/>
              </a:ext>
            </a:extLst>
          </p:cNvPr>
          <p:cNvSpPr txBox="1"/>
          <p:nvPr/>
        </p:nvSpPr>
        <p:spPr>
          <a:xfrm>
            <a:off x="-327" y="0"/>
            <a:ext cx="2519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</a:rPr>
              <a:t>Why Choose Us?</a:t>
            </a:r>
            <a:endParaRPr lang="en-UG" b="1" dirty="0">
              <a:solidFill>
                <a:srgbClr val="FFFF00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67F8687-7323-6254-D06B-DDF4CC9F61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4110068"/>
              </p:ext>
            </p:extLst>
          </p:nvPr>
        </p:nvGraphicFramePr>
        <p:xfrm>
          <a:off x="5043268" y="0"/>
          <a:ext cx="2516407" cy="2320369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887809">
                  <a:extLst>
                    <a:ext uri="{9D8B030D-6E8A-4147-A177-3AD203B41FA5}">
                      <a16:colId xmlns:a16="http://schemas.microsoft.com/office/drawing/2014/main" val="2108866753"/>
                    </a:ext>
                  </a:extLst>
                </a:gridCol>
                <a:gridCol w="814299">
                  <a:extLst>
                    <a:ext uri="{9D8B030D-6E8A-4147-A177-3AD203B41FA5}">
                      <a16:colId xmlns:a16="http://schemas.microsoft.com/office/drawing/2014/main" val="2050710132"/>
                    </a:ext>
                  </a:extLst>
                </a:gridCol>
                <a:gridCol w="814299">
                  <a:extLst>
                    <a:ext uri="{9D8B030D-6E8A-4147-A177-3AD203B41FA5}">
                      <a16:colId xmlns:a16="http://schemas.microsoft.com/office/drawing/2014/main" val="1943591493"/>
                    </a:ext>
                  </a:extLst>
                </a:gridCol>
              </a:tblGrid>
              <a:tr h="266321">
                <a:tc>
                  <a:txBody>
                    <a:bodyPr/>
                    <a:lstStyle/>
                    <a:p>
                      <a:r>
                        <a:rPr lang="en-GB" sz="1000" dirty="0"/>
                        <a:t>Skill/Product</a:t>
                      </a:r>
                      <a:endParaRPr lang="en-UG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Duration</a:t>
                      </a:r>
                      <a:endParaRPr lang="en-UG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Fees (UGX)</a:t>
                      </a:r>
                      <a:endParaRPr lang="en-UG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6168139"/>
                  </a:ext>
                </a:extLst>
              </a:tr>
              <a:tr h="246635">
                <a:tc>
                  <a:txBody>
                    <a:bodyPr/>
                    <a:lstStyle/>
                    <a:p>
                      <a:r>
                        <a:rPr lang="en-GB" sz="800" b="1" dirty="0"/>
                        <a:t>Bathing Soap</a:t>
                      </a:r>
                      <a:endParaRPr lang="en-UG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5 Days</a:t>
                      </a:r>
                      <a:endParaRPr lang="en-U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100,000</a:t>
                      </a:r>
                      <a:endParaRPr lang="en-UG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7637908"/>
                  </a:ext>
                </a:extLst>
              </a:tr>
              <a:tr h="252480">
                <a:tc>
                  <a:txBody>
                    <a:bodyPr/>
                    <a:lstStyle/>
                    <a:p>
                      <a:r>
                        <a:rPr lang="en-GB" sz="800" b="1" dirty="0"/>
                        <a:t>Bar Soap</a:t>
                      </a:r>
                      <a:endParaRPr lang="en-UG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103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800" dirty="0"/>
                        <a:t>5 Days</a:t>
                      </a:r>
                      <a:endParaRPr lang="en-U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70,000</a:t>
                      </a:r>
                      <a:endParaRPr lang="en-UG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3381712"/>
                  </a:ext>
                </a:extLst>
              </a:tr>
              <a:tr h="274119">
                <a:tc>
                  <a:txBody>
                    <a:bodyPr/>
                    <a:lstStyle/>
                    <a:p>
                      <a:r>
                        <a:rPr lang="en-GB" sz="800" b="1" dirty="0"/>
                        <a:t>Shower Gel</a:t>
                      </a:r>
                      <a:endParaRPr lang="en-UG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103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800" dirty="0"/>
                        <a:t>4 Days</a:t>
                      </a:r>
                      <a:endParaRPr lang="en-U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50,000</a:t>
                      </a:r>
                      <a:endParaRPr lang="en-UG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5949898"/>
                  </a:ext>
                </a:extLst>
              </a:tr>
              <a:tr h="225067">
                <a:tc>
                  <a:txBody>
                    <a:bodyPr/>
                    <a:lstStyle/>
                    <a:p>
                      <a:r>
                        <a:rPr lang="en-GB" sz="800" b="1" dirty="0"/>
                        <a:t>Liquid Soap</a:t>
                      </a:r>
                      <a:endParaRPr lang="en-UG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103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800" dirty="0"/>
                        <a:t>3 Days</a:t>
                      </a:r>
                      <a:endParaRPr lang="en-U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40,000</a:t>
                      </a:r>
                      <a:endParaRPr lang="en-UG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511099"/>
                  </a:ext>
                </a:extLst>
              </a:tr>
              <a:tr h="225067">
                <a:tc>
                  <a:txBody>
                    <a:bodyPr/>
                    <a:lstStyle/>
                    <a:p>
                      <a:r>
                        <a:rPr lang="en-GB" sz="800" b="1" dirty="0"/>
                        <a:t>Hair Conditioner</a:t>
                      </a:r>
                      <a:endParaRPr lang="en-UG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103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800" dirty="0"/>
                        <a:t>3 Days</a:t>
                      </a:r>
                      <a:endParaRPr lang="en-U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40,000</a:t>
                      </a:r>
                      <a:endParaRPr lang="en-UG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5495278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r>
                        <a:rPr lang="en-GB" sz="800" b="1" dirty="0"/>
                        <a:t>Hand/Dish Wash</a:t>
                      </a:r>
                      <a:endParaRPr lang="en-UG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103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800" dirty="0"/>
                        <a:t>3 Days</a:t>
                      </a:r>
                      <a:endParaRPr lang="en-U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30,000</a:t>
                      </a:r>
                      <a:endParaRPr lang="en-UG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5304591"/>
                  </a:ext>
                </a:extLst>
              </a:tr>
              <a:tr h="225067">
                <a:tc>
                  <a:txBody>
                    <a:bodyPr/>
                    <a:lstStyle/>
                    <a:p>
                      <a:r>
                        <a:rPr lang="en-GB" sz="800" b="1" dirty="0"/>
                        <a:t>Hair Shampoo</a:t>
                      </a:r>
                      <a:endParaRPr lang="en-UG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103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800" dirty="0"/>
                        <a:t>3 Days</a:t>
                      </a:r>
                      <a:endParaRPr lang="en-U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30,000</a:t>
                      </a:r>
                      <a:endParaRPr lang="en-UG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5139499"/>
                  </a:ext>
                </a:extLst>
              </a:tr>
              <a:tr h="270333">
                <a:tc>
                  <a:txBody>
                    <a:bodyPr/>
                    <a:lstStyle/>
                    <a:p>
                      <a:r>
                        <a:rPr lang="en-GB" sz="800" b="1" dirty="0"/>
                        <a:t>Bleach</a:t>
                      </a:r>
                      <a:endParaRPr lang="en-UG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103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800" dirty="0"/>
                        <a:t>3 Days</a:t>
                      </a:r>
                      <a:endParaRPr lang="en-U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/>
                        <a:t>30,000</a:t>
                      </a:r>
                      <a:endParaRPr lang="en-UG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34983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0DB45ED-1612-A77A-5708-AE9A1557D732}"/>
              </a:ext>
            </a:extLst>
          </p:cNvPr>
          <p:cNvSpPr txBox="1"/>
          <p:nvPr/>
        </p:nvSpPr>
        <p:spPr>
          <a:xfrm>
            <a:off x="2518694" y="0"/>
            <a:ext cx="2519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Our Pathways</a:t>
            </a:r>
            <a:endParaRPr lang="en-UG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8F4A63-5BA5-FF07-4F93-7376D421ED4F}"/>
              </a:ext>
            </a:extLst>
          </p:cNvPr>
          <p:cNvSpPr txBox="1"/>
          <p:nvPr/>
        </p:nvSpPr>
        <p:spPr>
          <a:xfrm>
            <a:off x="2518694" y="369332"/>
            <a:ext cx="25190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222A35"/>
                </a:solidFill>
              </a:rPr>
              <a:t>Language &amp; Academic Programs</a:t>
            </a:r>
            <a:endParaRPr lang="en-UG" sz="1100" b="1" dirty="0">
              <a:solidFill>
                <a:srgbClr val="222A35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81FE0F-D197-0838-1EEB-B6FC132C40BD}"/>
              </a:ext>
            </a:extLst>
          </p:cNvPr>
          <p:cNvSpPr txBox="1"/>
          <p:nvPr/>
        </p:nvSpPr>
        <p:spPr>
          <a:xfrm>
            <a:off x="2518694" y="719842"/>
            <a:ext cx="251902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rgbClr val="222A35"/>
                </a:solidFill>
              </a:rPr>
              <a:t>IELTS Prep: </a:t>
            </a:r>
            <a:r>
              <a:rPr lang="en-US" sz="1000" dirty="0">
                <a:solidFill>
                  <a:srgbClr val="222A35"/>
                </a:solidFill>
              </a:rPr>
              <a:t>Get ready for international study or migration with our 2-month intensive course.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rgbClr val="222A35"/>
                </a:solidFill>
              </a:rPr>
              <a:t>Communication English: </a:t>
            </a:r>
            <a:r>
              <a:rPr lang="en-US" sz="1000" dirty="0">
                <a:solidFill>
                  <a:srgbClr val="222A35"/>
                </a:solidFill>
              </a:rPr>
              <a:t>Master the basics.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rgbClr val="222A35"/>
                </a:solidFill>
              </a:rPr>
              <a:t>Business English: </a:t>
            </a:r>
            <a:r>
              <a:rPr lang="en-US" sz="1000" dirty="0">
                <a:solidFill>
                  <a:srgbClr val="222A35"/>
                </a:solidFill>
              </a:rPr>
              <a:t>Professional communication training for the workplace.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rgbClr val="222A35"/>
                </a:solidFill>
              </a:rPr>
              <a:t>Foreign Language: </a:t>
            </a:r>
            <a:r>
              <a:rPr lang="en-US" sz="1000" dirty="0">
                <a:solidFill>
                  <a:srgbClr val="222A35"/>
                </a:solidFill>
              </a:rPr>
              <a:t>Enroll in French or Basic Arabic to expand your global reach.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>
                <a:solidFill>
                  <a:srgbClr val="222A35"/>
                </a:solidFill>
              </a:rPr>
              <a:t>ICT Skills: </a:t>
            </a:r>
            <a:r>
              <a:rPr lang="en-US" sz="1000" dirty="0">
                <a:solidFill>
                  <a:srgbClr val="222A35"/>
                </a:solidFill>
              </a:rPr>
              <a:t>Gain essential IT proficiency through our Computer Ordinary Level course.</a:t>
            </a:r>
            <a:endParaRPr lang="en-UG" sz="1000" dirty="0">
              <a:solidFill>
                <a:srgbClr val="222A35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F0EE5E-70FA-1595-CAC7-C32510E51888}"/>
              </a:ext>
            </a:extLst>
          </p:cNvPr>
          <p:cNvSpPr txBox="1"/>
          <p:nvPr/>
        </p:nvSpPr>
        <p:spPr>
          <a:xfrm>
            <a:off x="2516734" y="2751395"/>
            <a:ext cx="2519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Fees Structure</a:t>
            </a:r>
            <a:endParaRPr lang="en-UG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2A8508F3-B671-C281-75E0-A3C4952170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3099323"/>
              </p:ext>
            </p:extLst>
          </p:nvPr>
        </p:nvGraphicFramePr>
        <p:xfrm>
          <a:off x="2523268" y="3132912"/>
          <a:ext cx="2512487" cy="2172393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949936">
                  <a:extLst>
                    <a:ext uri="{9D8B030D-6E8A-4147-A177-3AD203B41FA5}">
                      <a16:colId xmlns:a16="http://schemas.microsoft.com/office/drawing/2014/main" val="2108866753"/>
                    </a:ext>
                  </a:extLst>
                </a:gridCol>
                <a:gridCol w="725055">
                  <a:extLst>
                    <a:ext uri="{9D8B030D-6E8A-4147-A177-3AD203B41FA5}">
                      <a16:colId xmlns:a16="http://schemas.microsoft.com/office/drawing/2014/main" val="2050710132"/>
                    </a:ext>
                  </a:extLst>
                </a:gridCol>
                <a:gridCol w="837496">
                  <a:extLst>
                    <a:ext uri="{9D8B030D-6E8A-4147-A177-3AD203B41FA5}">
                      <a16:colId xmlns:a16="http://schemas.microsoft.com/office/drawing/2014/main" val="1943591493"/>
                    </a:ext>
                  </a:extLst>
                </a:gridCol>
              </a:tblGrid>
              <a:tr h="298617">
                <a:tc>
                  <a:txBody>
                    <a:bodyPr/>
                    <a:lstStyle/>
                    <a:p>
                      <a:r>
                        <a:rPr lang="en-GB" sz="1050" dirty="0"/>
                        <a:t>Program</a:t>
                      </a:r>
                      <a:endParaRPr lang="en-UG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Duration</a:t>
                      </a:r>
                      <a:endParaRPr lang="en-UG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 dirty="0"/>
                        <a:t>Fees (UGX)</a:t>
                      </a:r>
                      <a:endParaRPr lang="en-UG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6168139"/>
                  </a:ext>
                </a:extLst>
              </a:tr>
              <a:tr h="347635">
                <a:tc>
                  <a:txBody>
                    <a:bodyPr/>
                    <a:lstStyle/>
                    <a:p>
                      <a:r>
                        <a:rPr lang="en-GB" sz="900" b="1" dirty="0"/>
                        <a:t>IELTS Exam Prep</a:t>
                      </a:r>
                      <a:endParaRPr lang="en-UG" sz="9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 dirty="0"/>
                        <a:t>2 Months</a:t>
                      </a:r>
                      <a:endParaRPr lang="en-U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 dirty="0"/>
                        <a:t>$200 USD</a:t>
                      </a:r>
                      <a:endParaRPr lang="en-UG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7637908"/>
                  </a:ext>
                </a:extLst>
              </a:tr>
              <a:tr h="388248">
                <a:tc>
                  <a:txBody>
                    <a:bodyPr/>
                    <a:lstStyle/>
                    <a:p>
                      <a:r>
                        <a:rPr lang="en-GB" sz="900" b="1" dirty="0"/>
                        <a:t>Communicative English</a:t>
                      </a:r>
                      <a:endParaRPr lang="en-UG" sz="9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103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dirty="0"/>
                        <a:t>1 Month</a:t>
                      </a:r>
                      <a:endParaRPr lang="en-U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 dirty="0"/>
                        <a:t>150,000</a:t>
                      </a:r>
                      <a:endParaRPr lang="en-UG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3381712"/>
                  </a:ext>
                </a:extLst>
              </a:tr>
              <a:tr h="347635">
                <a:tc>
                  <a:txBody>
                    <a:bodyPr/>
                    <a:lstStyle/>
                    <a:p>
                      <a:r>
                        <a:rPr lang="en-GB" sz="900" b="1" dirty="0"/>
                        <a:t>Business English</a:t>
                      </a:r>
                      <a:endParaRPr lang="en-UG" sz="9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103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dirty="0"/>
                        <a:t>Flexible/Modular</a:t>
                      </a:r>
                      <a:endParaRPr lang="en-U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 dirty="0"/>
                        <a:t>150,000</a:t>
                      </a:r>
                      <a:endParaRPr lang="en-UG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5949898"/>
                  </a:ext>
                </a:extLst>
              </a:tr>
              <a:tr h="347635">
                <a:tc>
                  <a:txBody>
                    <a:bodyPr/>
                    <a:lstStyle/>
                    <a:p>
                      <a:r>
                        <a:rPr lang="en-GB" sz="900" b="1" dirty="0"/>
                        <a:t>French Language</a:t>
                      </a:r>
                      <a:endParaRPr lang="en-UG" sz="9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103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dirty="0"/>
                        <a:t>3 Month</a:t>
                      </a:r>
                      <a:endParaRPr lang="en-U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 dirty="0"/>
                        <a:t>200,000</a:t>
                      </a:r>
                      <a:endParaRPr lang="en-UG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511099"/>
                  </a:ext>
                </a:extLst>
              </a:tr>
              <a:tr h="388248">
                <a:tc>
                  <a:txBody>
                    <a:bodyPr/>
                    <a:lstStyle/>
                    <a:p>
                      <a:r>
                        <a:rPr lang="en-GB" sz="900" b="1" dirty="0"/>
                        <a:t>Computer Literacy</a:t>
                      </a:r>
                      <a:endParaRPr lang="en-UG" sz="9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103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dirty="0"/>
                        <a:t>3 Month</a:t>
                      </a:r>
                      <a:endParaRPr lang="en-U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 dirty="0"/>
                        <a:t>350,000</a:t>
                      </a:r>
                      <a:endParaRPr lang="en-UG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54952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57945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435</TotalTime>
  <Words>386</Words>
  <Application>Microsoft Office PowerPoint</Application>
  <PresentationFormat>Custom</PresentationFormat>
  <Paragraphs>71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Cambria</vt:lpstr>
      <vt:lpstr>Wingdings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Refactory</dc:creator>
  <cp:lastModifiedBy>Grace</cp:lastModifiedBy>
  <cp:revision>15</cp:revision>
  <dcterms:created xsi:type="dcterms:W3CDTF">2026-02-17T07:34:14Z</dcterms:created>
  <dcterms:modified xsi:type="dcterms:W3CDTF">2026-02-17T19:56:53Z</dcterms:modified>
</cp:coreProperties>
</file>

<file path=docProps/thumbnail.jpeg>
</file>